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62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Inter" panose="020B0604020202020204" charset="0"/>
      <p:regular r:id="rId29"/>
      <p:bold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Lucida Sans" panose="020B06020305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i8y1iPEsPAKuvQuvLLmnJueBTq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8" Type="http://customschemas.google.com/relationships/presentationmetadata" Target="metadata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Adam, just a title slide</a:t>
            </a:r>
            <a:endParaRPr/>
          </a:p>
        </p:txBody>
      </p:sp>
      <p:sp>
        <p:nvSpPr>
          <p:cNvPr id="172" name="Google Shape;1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5a78386a2_6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155a78386a2_6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155a78386a2_6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5a78386a2_6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55a78386a2_6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55a78386a2_6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5a78386a2_6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55a78386a2_6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155a78386a2_6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5a78386a2_6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55a78386a2_6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Aakriti –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Dr. Barbara Lauridsen - Advisor - Data Warehouse Design and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Dr. Jed Baker - Advisor/Sponsor - Data Mining Techniques &amp; Data Mining and Machine Learning</a:t>
            </a:r>
            <a:endParaRPr/>
          </a:p>
        </p:txBody>
      </p:sp>
      <p:sp>
        <p:nvSpPr>
          <p:cNvPr id="321" name="Google Shape;321;g155a78386a2_6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55a78386a2_6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155a78386a2_6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Aakriti –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For our Advisor and sponsor its still tbd, but once a week.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Group - Tuesday/Thursday 5:30pm to 6:30pm pst. Weekends and reschedules as needed. We have 3 different time zones.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Our plan is to initially meet on tuesday and make sure to have those deliverables by Thursday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155a78386a2_6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5a78386a2_6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155a78386a2_6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Aakriti –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Of course, even on the days we don’t meet. we are communicating pretty regularly. Most of comm. involves text, slack, and zoom.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One of the easiest way for us to collaborate is google docs and drive, as updates can be made in real time. We already have a shared folder for this class in between us as seen here. And we will sending finalized versions fo the files to each other to have as a backup. </a:t>
            </a:r>
            <a:endParaRPr/>
          </a:p>
        </p:txBody>
      </p:sp>
      <p:sp>
        <p:nvSpPr>
          <p:cNvPr id="343" name="Google Shape;343;g155a78386a2_6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5a78386a2_6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55a78386a2_6_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And here are some of the references we used, looking for these datasets and articles is still an ongoing process and we hope to find more relevant sources. Thank you!</a:t>
            </a:r>
            <a:endParaRPr/>
          </a:p>
        </p:txBody>
      </p:sp>
      <p:sp>
        <p:nvSpPr>
          <p:cNvPr id="357" name="Google Shape;357;g155a78386a2_6_2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5a78386a2_6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155a78386a2_6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Adam</a:t>
            </a:r>
            <a:endParaRPr/>
          </a:p>
        </p:txBody>
      </p:sp>
      <p:sp>
        <p:nvSpPr>
          <p:cNvPr id="182" name="Google Shape;182;g155a78386a2_6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5a78386a2_6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155a78386a2_6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Adam</a:t>
            </a:r>
            <a:endParaRPr/>
          </a:p>
        </p:txBody>
      </p:sp>
      <p:sp>
        <p:nvSpPr>
          <p:cNvPr id="193" name="Google Shape;193;g155a78386a2_6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5a78386a2_6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55a78386a2_6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Adam</a:t>
            </a:r>
            <a:endParaRPr/>
          </a:p>
        </p:txBody>
      </p:sp>
      <p:sp>
        <p:nvSpPr>
          <p:cNvPr id="204" name="Google Shape;204;g155a78386a2_6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5a78386a2_6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155a78386a2_6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Adam</a:t>
            </a:r>
            <a:endParaRPr/>
          </a:p>
        </p:txBody>
      </p:sp>
      <p:sp>
        <p:nvSpPr>
          <p:cNvPr id="215" name="Google Shape;215;g155a78386a2_6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5a78386a2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55a78386a2_6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Adam</a:t>
            </a:r>
            <a:endParaRPr/>
          </a:p>
        </p:txBody>
      </p:sp>
      <p:sp>
        <p:nvSpPr>
          <p:cNvPr id="226" name="Google Shape;226;g155a78386a2_6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5a78386a2_6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55a78386a2_6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Carbon </a:t>
            </a:r>
            <a:r>
              <a:rPr lang="en-US" b="1" dirty="0"/>
              <a:t>Emissions : </a:t>
            </a:r>
            <a:r>
              <a:rPr lang="en-US" dirty="0"/>
              <a:t>High energy used and dense population – the city is a CO2 Hotspot.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 dirty="0"/>
              <a:t>(</a:t>
            </a:r>
            <a:r>
              <a:rPr lang="en-US" dirty="0" err="1"/>
              <a:t>eia</a:t>
            </a:r>
            <a:r>
              <a:rPr lang="en-US" dirty="0"/>
              <a:t>) energy information administration - CO2 emission data from electricity generation by plant and by region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 dirty="0"/>
              <a:t>The U.S. Carbo Monitor : daily CO</a:t>
            </a:r>
            <a:r>
              <a:rPr lang="en-US" baseline="-25000" dirty="0"/>
              <a:t>2</a:t>
            </a:r>
            <a:r>
              <a:rPr lang="en-US" dirty="0"/>
              <a:t> emissions of individual U.S. states, data available from 2019 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DM Sans"/>
              <a:buAutoNum type="arabicParenR"/>
            </a:pPr>
            <a:r>
              <a:rPr lang="en-US" b="0" i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U.S. Carbon Monitor : daily CO</a:t>
            </a:r>
            <a:r>
              <a:rPr lang="en-US" b="0" i="0" baseline="-250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n-US" b="0" i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 emissions of individual U.S. states, data available from 2019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Inter"/>
              <a:buNone/>
            </a:pPr>
            <a:r>
              <a:rPr lang="en-US" b="1" i="0" dirty="0">
                <a:solidFill>
                  <a:srgbClr val="202124"/>
                </a:solidFill>
                <a:latin typeface="Inter"/>
                <a:ea typeface="Inter"/>
                <a:cs typeface="Inter"/>
                <a:sym typeface="Inter"/>
              </a:rPr>
              <a:t>Weather data: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Inter"/>
              <a:buAutoNum type="arabicParenR"/>
            </a:pPr>
            <a:r>
              <a:rPr lang="en-US" b="0" i="0" dirty="0">
                <a:solidFill>
                  <a:srgbClr val="202124"/>
                </a:solidFill>
                <a:latin typeface="Inter"/>
                <a:ea typeface="Inter"/>
                <a:cs typeface="Inter"/>
                <a:sym typeface="Inter"/>
              </a:rPr>
              <a:t>California Environmental Conditions Dataset : Kaggle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Arial"/>
              <a:buAutoNum type="arabicParenR"/>
            </a:pPr>
            <a:r>
              <a:rPr lang="en-US" b="0" i="0" dirty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California Weather 2019 : Kaggle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 i="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g155a78386a2_6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5a78386a2_6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155a78386a2_6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5057"/>
              </a:buClr>
              <a:buSzPts val="1200"/>
              <a:buFont typeface="Lato"/>
              <a:buAutoNum type="arabicParenR"/>
            </a:pPr>
            <a:r>
              <a:rPr lang="en-US" b="0" i="0">
                <a:solidFill>
                  <a:srgbClr val="4E5057"/>
                </a:solidFill>
                <a:latin typeface="Lato"/>
                <a:ea typeface="Lato"/>
                <a:cs typeface="Lato"/>
                <a:sym typeface="Lato"/>
              </a:rPr>
              <a:t>CA Living Wage: CHHS open data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ucida Sans"/>
              <a:buAutoNum type="arabicParenR"/>
            </a:pPr>
            <a:r>
              <a:rPr lang="en-US" b="0" i="0">
                <a:solidFill>
                  <a:srgbClr val="333333"/>
                </a:solidFill>
                <a:latin typeface="Lucida Sans"/>
                <a:ea typeface="Lucida Sans"/>
                <a:cs typeface="Lucida Sans"/>
                <a:sym typeface="Lucida Sans"/>
              </a:rPr>
              <a:t>Resident Population in California</a:t>
            </a:r>
            <a:r>
              <a:rPr lang="en-US" b="0" i="0">
                <a:solidFill>
                  <a:srgbClr val="666666"/>
                </a:solidFill>
                <a:latin typeface="Lucida Sans"/>
                <a:ea typeface="Lucida Sans"/>
                <a:cs typeface="Lucida Sans"/>
                <a:sym typeface="Lucida Sans"/>
              </a:rPr>
              <a:t> (CAPOP) </a:t>
            </a:r>
            <a:r>
              <a:rPr lang="en-US" b="0" i="0">
                <a:solidFill>
                  <a:srgbClr val="4E5057"/>
                </a:solidFill>
                <a:latin typeface="Lato"/>
                <a:ea typeface="Lato"/>
                <a:cs typeface="Lato"/>
                <a:sym typeface="Lato"/>
              </a:rPr>
              <a:t>Fred Economic data</a:t>
            </a:r>
            <a:endParaRPr/>
          </a:p>
        </p:txBody>
      </p:sp>
      <p:sp>
        <p:nvSpPr>
          <p:cNvPr id="251" name="Google Shape;251;g155a78386a2_6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5a78386a2_6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155a78386a2_6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plan to design and build a database to analyze the data once we complete data cleaning and mining processes.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selected oracle database to store and oracle sql to access this data.</a:t>
            </a:r>
            <a:endParaRPr/>
          </a:p>
        </p:txBody>
      </p:sp>
      <p:sp>
        <p:nvSpPr>
          <p:cNvPr id="269" name="Google Shape;269;g155a78386a2_6_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5a78386a2_6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155a78386a2_6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g155a78386a2_6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55a78386a2_6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155a78386a2_6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5a78386a2_6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155a78386a2_6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155a78386a2_6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5a78386a2_6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155a78386a2_6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g155a78386a2_6_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155a78386a2_6_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155a78386a2_6_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5a78386a2_6_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55a78386a2_6_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g155a78386a2_6_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155a78386a2_6_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155a78386a2_6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5a78386a2_6_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155a78386a2_6_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155a78386a2_6_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155a78386a2_6_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55a78386a2_6_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55a78386a2_6_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5a78386a2_6_3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55a78386a2_6_3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g155a78386a2_6_3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g155a78386a2_6_3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g155a78386a2_6_3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g155a78386a2_6_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155a78386a2_6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155a78386a2_6_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5a78386a2_6_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155a78386a2_6_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155a78386a2_6_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55a78386a2_6_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5a78386a2_6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55a78386a2_6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g155a78386a2_6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g155a78386a2_6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155a78386a2_6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155a78386a2_6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55a78386a2_6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155a78386a2_6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g155a78386a2_6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g155a78386a2_6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155a78386a2_6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155a78386a2_6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5a78386a2_6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155a78386a2_6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g155a78386a2_6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155a78386a2_6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155a78386a2_6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5a78386a2_6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155a78386a2_6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g155a78386a2_6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155a78386a2_6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155a78386a2_6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5a78386a2_6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g155a78386a2_6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g155a78386a2_6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g155a78386a2_6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g155a78386a2_6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ia.gov/electricity/data/emissions/" TargetMode="External"/><Relationship Id="rId3" Type="http://schemas.openxmlformats.org/officeDocument/2006/relationships/hyperlink" Target="https://doi.org/10.25549/USCTHESES-C3-525371" TargetMode="External"/><Relationship Id="rId7" Type="http://schemas.openxmlformats.org/officeDocument/2006/relationships/hyperlink" Target="https://www.kaggle.com/datasets/ahmedshuja/california-weather-201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fred.stlouisfed.org/series/CAPOP" TargetMode="External"/><Relationship Id="rId11" Type="http://schemas.openxmlformats.org/officeDocument/2006/relationships/hyperlink" Target="https://www.kaggle.com/datasets/chelseazaloumis/cimis-dataset-with-fire-target" TargetMode="External"/><Relationship Id="rId5" Type="http://schemas.openxmlformats.org/officeDocument/2006/relationships/hyperlink" Target="https://data.chhs.ca.gov/dataset/living-wage" TargetMode="External"/><Relationship Id="rId10" Type="http://schemas.openxmlformats.org/officeDocument/2006/relationships/hyperlink" Target="https://www.ppic.org/publication/californias-population/" TargetMode="External"/><Relationship Id="rId4" Type="http://schemas.openxmlformats.org/officeDocument/2006/relationships/hyperlink" Target="https://www.kaggle.com/datasets/ankanhore545/carbon-dioxide-emissions-of-the-world" TargetMode="External"/><Relationship Id="rId9" Type="http://schemas.openxmlformats.org/officeDocument/2006/relationships/hyperlink" Target="https://us.carbonmonitor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hyperlink" Target="https://us.carbonmonitor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www.eia.gov/electricity/data/emissions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s://www.kaggle.com/datasets/chelseazaloumis/cimis-dataset-with-fire-target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fred.stlouisfed.org/series/CAPOP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.chhs.ca.gov/dataset/living-wage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2" y="3776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ato"/>
              <a:buNone/>
            </a:pPr>
            <a:r>
              <a:rPr lang="en-US" sz="5200" b="0" i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Climate Change: The Solution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n-US" sz="2200">
                <a:solidFill>
                  <a:srgbClr val="FFFFFF"/>
                </a:solidFill>
              </a:rPr>
              <a:t>A Team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n-US" sz="2200">
                <a:solidFill>
                  <a:srgbClr val="FFFFFF"/>
                </a:solidFill>
              </a:rPr>
              <a:t>National University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n-US" sz="2200">
                <a:solidFill>
                  <a:srgbClr val="FFFFFF"/>
                </a:solidFill>
              </a:rPr>
              <a:t>ANA 699A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5a78386a2_6_1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g155a78386a2_6_181" descr="Graph"/>
          <p:cNvPicPr preferRelativeResize="0"/>
          <p:nvPr/>
        </p:nvPicPr>
        <p:blipFill rotWithShape="1">
          <a:blip r:embed="rId3">
            <a:alphaModFix/>
          </a:blip>
          <a:srcRect r="210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55a78386a2_6_181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155a78386a2_6_181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and statistical analysis will utilize Linear Regression, Random Forests, and Clustering models.</a:t>
            </a:r>
            <a:endParaRPr/>
          </a:p>
        </p:txBody>
      </p:sp>
      <p:sp>
        <p:nvSpPr>
          <p:cNvPr id="292" name="Google Shape;292;g155a78386a2_6_18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155a78386a2_6_18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155a78386a2_6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01" y="4822207"/>
            <a:ext cx="3934968" cy="137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5a78386a2_6_19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55a78386a2_6_193"/>
          <p:cNvSpPr/>
          <p:nvPr/>
        </p:nvSpPr>
        <p:spPr>
          <a:xfrm>
            <a:off x="3" y="0"/>
            <a:ext cx="93393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55a78386a2_6_193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Area map used to </a:t>
            </a: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</a:t>
            </a: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 the dramatic decline of Carbon Emission in United States and Europe. </a:t>
            </a:r>
            <a:endParaRPr/>
          </a:p>
        </p:txBody>
      </p:sp>
      <p:sp>
        <p:nvSpPr>
          <p:cNvPr id="303" name="Google Shape;303;g155a78386a2_6_19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155a78386a2_6_193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155a78386a2_6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450" y="0"/>
            <a:ext cx="716555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55a78386a2_6_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25" y="4676900"/>
            <a:ext cx="3977650" cy="174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5a78386a2_6_2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155a78386a2_6_203"/>
          <p:cNvSpPr/>
          <p:nvPr/>
        </p:nvSpPr>
        <p:spPr>
          <a:xfrm>
            <a:off x="3" y="0"/>
            <a:ext cx="93393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155a78386a2_6_203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Weather data will be evaluated to identify historical trends and re</a:t>
            </a: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gions with highest drought. </a:t>
            </a:r>
            <a:endParaRPr/>
          </a:p>
        </p:txBody>
      </p:sp>
      <p:sp>
        <p:nvSpPr>
          <p:cNvPr id="315" name="Google Shape;315;g155a78386a2_6_20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155a78386a2_6_203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g155a78386a2_6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650" y="1122375"/>
            <a:ext cx="7119651" cy="478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5a78386a2_6_2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155a78386a2_6_213" descr="Business Advice - Canada Small Business Startups and Funding"/>
          <p:cNvPicPr preferRelativeResize="0"/>
          <p:nvPr/>
        </p:nvPicPr>
        <p:blipFill rotWithShape="1">
          <a:blip r:embed="rId3">
            <a:alphaModFix/>
          </a:blip>
          <a:srcRect r="2637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55a78386a2_6_213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55a78386a2_6_213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 Team advisor and sponsor.</a:t>
            </a:r>
            <a:endParaRPr/>
          </a:p>
        </p:txBody>
      </p:sp>
      <p:sp>
        <p:nvSpPr>
          <p:cNvPr id="327" name="Google Shape;327;g155a78386a2_6_21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55a78386a2_6_213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5a78386a2_6_2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g155a78386a2_6_223"/>
          <p:cNvPicPr preferRelativeResize="0"/>
          <p:nvPr/>
        </p:nvPicPr>
        <p:blipFill rotWithShape="1">
          <a:blip r:embed="rId3">
            <a:alphaModFix/>
          </a:blip>
          <a:srcRect t="9091" r="2042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55a78386a2_6_223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155a78386a2_6_223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meeting schedule and outcomes.</a:t>
            </a:r>
            <a:endParaRPr/>
          </a:p>
        </p:txBody>
      </p:sp>
      <p:sp>
        <p:nvSpPr>
          <p:cNvPr id="338" name="Google Shape;338;g155a78386a2_6_22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55a78386a2_6_223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5a78386a2_6_2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155a78386a2_6_233" descr="Do I Need To Back Up Google Docs? Absolutely. | Spanning"/>
          <p:cNvPicPr preferRelativeResize="0"/>
          <p:nvPr/>
        </p:nvPicPr>
        <p:blipFill rotWithShape="1">
          <a:blip r:embed="rId3">
            <a:alphaModFix/>
          </a:blip>
          <a:srcRect r="519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55a78386a2_6_233"/>
          <p:cNvSpPr/>
          <p:nvPr/>
        </p:nvSpPr>
        <p:spPr>
          <a:xfrm>
            <a:off x="3" y="0"/>
            <a:ext cx="93393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155a78386a2_6_233"/>
          <p:cNvSpPr txBox="1"/>
          <p:nvPr/>
        </p:nvSpPr>
        <p:spPr>
          <a:xfrm>
            <a:off x="455175" y="1130749"/>
            <a:ext cx="4023300" cy="16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 sharing plan.</a:t>
            </a:r>
            <a:endParaRPr/>
          </a:p>
        </p:txBody>
      </p:sp>
      <p:sp>
        <p:nvSpPr>
          <p:cNvPr id="349" name="Google Shape;349;g155a78386a2_6_23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55a78386a2_6_233"/>
          <p:cNvSpPr/>
          <p:nvPr/>
        </p:nvSpPr>
        <p:spPr>
          <a:xfrm>
            <a:off x="477979" y="3003045"/>
            <a:ext cx="3977700" cy="1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g155a78386a2_6_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75" y="6144377"/>
            <a:ext cx="2319375" cy="5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55a78386a2_6_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1000" y="5432934"/>
            <a:ext cx="2319375" cy="130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55a78386a2_6_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175" y="3416862"/>
            <a:ext cx="3189124" cy="2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5a78386a2_6_24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155a78386a2_6_246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155a78386a2_6_24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155a78386a2_6_246"/>
          <p:cNvSpPr txBox="1"/>
          <p:nvPr/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363" name="Google Shape;363;g155a78386a2_6_246"/>
          <p:cNvSpPr txBox="1"/>
          <p:nvPr/>
        </p:nvSpPr>
        <p:spPr>
          <a:xfrm>
            <a:off x="838201" y="2022601"/>
            <a:ext cx="10515598" cy="415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Historical temperature trends in Los Angeles County, California. University of Southern California. (n.d.). Retrieved September 16, 2022, from </a:t>
            </a:r>
            <a:r>
              <a:rPr lang="en-US" sz="35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https://doi.org/10.25549/USCTHESES-C3-525371</a:t>
            </a: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marL="457200" marR="0" lvl="0" indent="-385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3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Hore, A. (2022, March 23). Carbon dioxide emissions of the world( 1990-2018). Kaggle. Retrieved September 16, 2022, from </a:t>
            </a:r>
            <a:r>
              <a:rPr lang="en-US" sz="35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https://www.kaggle.com/datasets/ankanhore545/carbon-dioxide-emissions-of-the-world</a:t>
            </a: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457200" marR="0" lvl="0" indent="-385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3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Living wage. California Health and Human Services Open Data Portal. (2020, October 1). Retrieved September 16, 2022, from </a:t>
            </a:r>
            <a:r>
              <a:rPr lang="en-US" sz="35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https://data.chhs.ca.gov/dataset/living-wage</a:t>
            </a: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marL="457200" marR="0" lvl="0" indent="-385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3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Resident population in California. FRED. (2021, December 22). Retrieved September 16, 2022, from </a:t>
            </a:r>
            <a:r>
              <a:rPr lang="en-US" sz="35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https://fred.stlouisfed.org/series/CAPOP</a:t>
            </a: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Shuja, A. (2021, May 5). California weather 2019. Kaggle. Retrieved September 16, 2022, from </a:t>
            </a:r>
            <a:r>
              <a:rPr lang="en-US" sz="35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https://www.kaggle.com/datasets/ahmedshuja/california-weather-2019</a:t>
            </a: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  <a:p>
            <a:pPr marL="457200" marR="0" lvl="0" indent="-385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3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U.S. Energy Information Administration - EIA - independent statistics and analysis. Emissions by plant and by region. (n.d.). Retrieved September 16, 2022, from </a:t>
            </a:r>
            <a:r>
              <a:rPr lang="en-US" sz="35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https://www.eia.gov/electricity/data/emissions/</a:t>
            </a: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marL="457200" marR="0" lvl="0" indent="-385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3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 Carbon Monitor. Carbon monitor. (n.d.). Retrieved September 16, 2022, from </a:t>
            </a:r>
            <a:r>
              <a:rPr lang="en-US" sz="35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https://us.carbonmonitor.org/</a:t>
            </a: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3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Hans J., Eric M., MArisol M. California’s population, from </a:t>
            </a:r>
            <a:r>
              <a:rPr lang="en-US" sz="3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https://www.ppic.org/publication/californias-population/</a:t>
            </a:r>
            <a:endParaRPr sz="3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5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3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Zaloumis, C. (2020, October 2). California Environmental Conditions Dataset. Kaggle. Retrieved September 16, 2022, from </a:t>
            </a:r>
            <a:r>
              <a:rPr lang="en-US" sz="35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https://www.kaggle.com/datasets/chelseazaloumis/cimis-dataset-with-fire-target</a:t>
            </a: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5a78386a2_6_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155a78386a2_6_85" descr="Smoke from factory"/>
          <p:cNvPicPr preferRelativeResize="0"/>
          <p:nvPr/>
        </p:nvPicPr>
        <p:blipFill rotWithShape="1">
          <a:blip r:embed="rId3">
            <a:alphaModFix/>
          </a:blip>
          <a:srcRect l="15358" r="3211" b="3497"/>
          <a:stretch/>
        </p:blipFill>
        <p:spPr>
          <a:xfrm>
            <a:off x="3522466" y="18298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55a78386a2_6_85"/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55a78386a2_6_85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55a78386a2_6_85"/>
          <p:cNvSpPr/>
          <p:nvPr/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55a78386a2_6_85"/>
          <p:cNvSpPr txBox="1"/>
          <p:nvPr/>
        </p:nvSpPr>
        <p:spPr>
          <a:xfrm>
            <a:off x="371093" y="2718054"/>
            <a:ext cx="4891371" cy="320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will measures to cut carbon emissions in Southern California affect current lives in terms of </a:t>
            </a:r>
            <a:r>
              <a:rPr lang="en-US" sz="36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55a78386a2_6_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155a78386a2_6_95"/>
          <p:cNvPicPr preferRelativeResize="0"/>
          <p:nvPr/>
        </p:nvPicPr>
        <p:blipFill rotWithShape="1">
          <a:blip r:embed="rId3">
            <a:alphaModFix/>
          </a:blip>
          <a:srcRect l="35363" t="6592" b="249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55a78386a2_6_95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55a78386a2_6_95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Southern California is experiencing wildfires at an increased rate and severity.</a:t>
            </a:r>
            <a:endParaRPr/>
          </a:p>
        </p:txBody>
      </p:sp>
      <p:sp>
        <p:nvSpPr>
          <p:cNvPr id="199" name="Google Shape;199;g155a78386a2_6_9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55a78386a2_6_95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5a78386a2_6_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155a78386a2_6_105"/>
          <p:cNvPicPr preferRelativeResize="0"/>
          <p:nvPr/>
        </p:nvPicPr>
        <p:blipFill rotWithShape="1">
          <a:blip r:embed="rId3">
            <a:alphaModFix/>
          </a:blip>
          <a:srcRect t="993" r="25787" b="809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55a78386a2_6_105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55a78386a2_6_105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Southern California's energy grid is under hyper stress from an enduring heat wave.</a:t>
            </a:r>
            <a:endParaRPr/>
          </a:p>
        </p:txBody>
      </p:sp>
      <p:sp>
        <p:nvSpPr>
          <p:cNvPr id="210" name="Google Shape;210;g155a78386a2_6_10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155a78386a2_6_105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5a78386a2_6_1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155a78386a2_6_115" descr="A solar panel farm"/>
          <p:cNvPicPr preferRelativeResize="0"/>
          <p:nvPr/>
        </p:nvPicPr>
        <p:blipFill rotWithShape="1">
          <a:blip r:embed="rId3">
            <a:alphaModFix/>
          </a:blip>
          <a:srcRect l="199" r="1606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55a78386a2_6_115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55a78386a2_6_115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Southern California enacted a series of energy saving methods to keep the energy grid from overloading.</a:t>
            </a:r>
            <a:endParaRPr/>
          </a:p>
        </p:txBody>
      </p:sp>
      <p:sp>
        <p:nvSpPr>
          <p:cNvPr id="221" name="Google Shape;221;g155a78386a2_6_11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155a78386a2_6_115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5a78386a2_6_1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155a78386a2_6_125" descr="Live Fire Updates: Bay Area fires explode in size, setting up fights to ..."/>
          <p:cNvPicPr preferRelativeResize="0"/>
          <p:nvPr/>
        </p:nvPicPr>
        <p:blipFill rotWithShape="1">
          <a:blip r:embed="rId3">
            <a:alphaModFix/>
          </a:blip>
          <a:srcRect l="4395" t="9091" r="1718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55a78386a2_6_125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55a78386a2_6_125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Southern California population is dealing with the fallout of the wildfires.</a:t>
            </a:r>
            <a:endParaRPr/>
          </a:p>
        </p:txBody>
      </p:sp>
      <p:sp>
        <p:nvSpPr>
          <p:cNvPr id="232" name="Google Shape;232;g155a78386a2_6_12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55a78386a2_6_125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5a78386a2_6_1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155a78386a2_6_135"/>
          <p:cNvPicPr preferRelativeResize="0"/>
          <p:nvPr/>
        </p:nvPicPr>
        <p:blipFill rotWithShape="1">
          <a:blip r:embed="rId3">
            <a:alphaModFix/>
          </a:blip>
          <a:srcRect r="30366" b="16165"/>
          <a:stretch/>
        </p:blipFill>
        <p:spPr>
          <a:xfrm>
            <a:off x="4785759" y="4004644"/>
            <a:ext cx="7406241" cy="28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55a78386a2_6_135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" t="7216" r="23145" b="14373"/>
          <a:stretch/>
        </p:blipFill>
        <p:spPr>
          <a:xfrm>
            <a:off x="4785760" y="0"/>
            <a:ext cx="7406239" cy="400464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55a78386a2_6_1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36000">
                <a:srgbClr val="0C0C0C"/>
              </a:gs>
              <a:gs pos="81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155a78386a2_6_135"/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</a:pPr>
            <a:r>
              <a:rPr lang="en-US" sz="3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Collecting data related to CO2 emission and daily weather in southern California</a:t>
            </a:r>
            <a:endParaRPr/>
          </a:p>
        </p:txBody>
      </p:sp>
      <p:cxnSp>
        <p:nvCxnSpPr>
          <p:cNvPr id="244" name="Google Shape;244;g155a78386a2_6_135"/>
          <p:cNvCxnSpPr/>
          <p:nvPr/>
        </p:nvCxnSpPr>
        <p:spPr>
          <a:xfrm rot="10800000">
            <a:off x="838200" y="3681408"/>
            <a:ext cx="11353799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5" name="Google Shape;245;g155a78386a2_6_135" descr="Energy Information Administration - Wikipedia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2500" y="3890786"/>
            <a:ext cx="1631280" cy="1200328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</p:pic>
      <p:pic>
        <p:nvPicPr>
          <p:cNvPr id="246" name="Google Shape;246;g155a78386a2_6_135" descr="Carbon Monitor – iamconsortium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98151" y="4126768"/>
            <a:ext cx="1876009" cy="925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55a78386a2_6_1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80288" y="5497708"/>
            <a:ext cx="2062463" cy="79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5a78386a2_6_1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155a78386a2_6_148" descr="figure - California’s population growth has slowed"/>
          <p:cNvPicPr preferRelativeResize="0"/>
          <p:nvPr/>
        </p:nvPicPr>
        <p:blipFill rotWithShape="1">
          <a:blip r:embed="rId3">
            <a:alphaModFix/>
          </a:blip>
          <a:srcRect r="6041" b="-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55a78386a2_6_148"/>
          <p:cNvPicPr preferRelativeResize="0"/>
          <p:nvPr/>
        </p:nvPicPr>
        <p:blipFill rotWithShape="1">
          <a:blip r:embed="rId4">
            <a:alphaModFix/>
          </a:blip>
          <a:srcRect t="21408" r="-1" b="3077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55a78386a2_6_1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36000">
                <a:srgbClr val="0C0C0C"/>
              </a:gs>
              <a:gs pos="81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55a78386a2_6_148"/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</a:pPr>
            <a:r>
              <a:rPr lang="en-US" sz="3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California’s population growth has slowed dramatically in recent decades.</a:t>
            </a:r>
            <a:endParaRPr/>
          </a:p>
        </p:txBody>
      </p:sp>
      <p:cxnSp>
        <p:nvCxnSpPr>
          <p:cNvPr id="258" name="Google Shape;258;g155a78386a2_6_148"/>
          <p:cNvCxnSpPr/>
          <p:nvPr/>
        </p:nvCxnSpPr>
        <p:spPr>
          <a:xfrm rot="10800000">
            <a:off x="838200" y="3681408"/>
            <a:ext cx="11353799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9" name="Google Shape;259;g155a78386a2_6_1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3557" y="-12"/>
            <a:ext cx="3118442" cy="42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55a78386a2_6_148" descr="About - California Health and Human Services Agency - Departments - California  Health and Human Services Open Data Portal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700" y="4050813"/>
            <a:ext cx="2392499" cy="680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g155a78386a2_6_148"/>
          <p:cNvCxnSpPr/>
          <p:nvPr/>
        </p:nvCxnSpPr>
        <p:spPr>
          <a:xfrm flipH="1">
            <a:off x="2579685" y="4388972"/>
            <a:ext cx="696900" cy="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2" name="Google Shape;262;g155a78386a2_6_148"/>
          <p:cNvSpPr txBox="1"/>
          <p:nvPr/>
        </p:nvSpPr>
        <p:spPr>
          <a:xfrm flipH="1">
            <a:off x="3276585" y="4252330"/>
            <a:ext cx="17471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200"/>
              <a:buFont typeface="Lato"/>
              <a:buNone/>
            </a:pPr>
            <a:r>
              <a:rPr lang="en-US" sz="1200" b="1" i="0" u="none" strike="noStrike" cap="none">
                <a:solidFill>
                  <a:srgbClr val="ED7D31"/>
                </a:solidFill>
                <a:latin typeface="Lato"/>
                <a:ea typeface="Lato"/>
                <a:cs typeface="Lato"/>
                <a:sym typeface="Lato"/>
              </a:rPr>
              <a:t>CA Living </a:t>
            </a:r>
            <a:r>
              <a:rPr lang="en-US" sz="1100" b="1" i="0" u="none" strike="noStrike" cap="none">
                <a:solidFill>
                  <a:srgbClr val="ED7D31"/>
                </a:solidFill>
                <a:latin typeface="Lato"/>
                <a:ea typeface="Lato"/>
                <a:cs typeface="Lato"/>
                <a:sym typeface="Lato"/>
              </a:rPr>
              <a:t>Wage</a:t>
            </a:r>
            <a:r>
              <a:rPr lang="en-US" sz="1200" b="1" i="0" u="none" strike="noStrike" cap="none">
                <a:solidFill>
                  <a:srgbClr val="ED7D31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endParaRPr sz="1200" b="1" i="0" u="none" strike="noStrike" cap="none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155a78386a2_6_148" descr="Federal Reserve Economic Data | FRED | St. Louis Fed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35559" y="5595430"/>
            <a:ext cx="2247765" cy="719285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</p:pic>
      <p:sp>
        <p:nvSpPr>
          <p:cNvPr id="264" name="Google Shape;264;g155a78386a2_6_148"/>
          <p:cNvSpPr txBox="1"/>
          <p:nvPr/>
        </p:nvSpPr>
        <p:spPr>
          <a:xfrm>
            <a:off x="161762" y="5595430"/>
            <a:ext cx="18689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100"/>
              <a:buFont typeface="Lucida Sans"/>
              <a:buNone/>
            </a:pPr>
            <a:r>
              <a:rPr lang="en-US" sz="1100" b="1" i="0" u="none" strike="noStrike" cap="none">
                <a:solidFill>
                  <a:srgbClr val="ED7D31"/>
                </a:solidFill>
                <a:latin typeface="Lucida Sans"/>
                <a:ea typeface="Lucida Sans"/>
                <a:cs typeface="Lucida Sans"/>
                <a:sym typeface="Lucida Sans"/>
              </a:rPr>
              <a:t>Resident Population in California</a:t>
            </a:r>
            <a:endParaRPr sz="1100" b="0" i="0" u="none" strike="noStrike" cap="none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g155a78386a2_6_148"/>
          <p:cNvCxnSpPr>
            <a:stCxn id="264" idx="3"/>
          </p:cNvCxnSpPr>
          <p:nvPr/>
        </p:nvCxnSpPr>
        <p:spPr>
          <a:xfrm>
            <a:off x="2030668" y="5810874"/>
            <a:ext cx="800700" cy="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5a78386a2_6_1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155a78386a2_6_165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55a78386a2_6_165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creation of a data warehouse will enable data analytics.</a:t>
            </a:r>
            <a:endParaRPr sz="4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155a78386a2_6_16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55a78386a2_6_165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155a78386a2_6_165" descr="Using SQL Server as Repository database for Informatica Installation - IDWB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6542" y="4185151"/>
            <a:ext cx="2506351" cy="2018538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00" ky="145000" algn="tl" rotWithShape="0">
              <a:srgbClr val="000000">
                <a:alpha val="29803"/>
              </a:srgbClr>
            </a:outerShdw>
          </a:effectLst>
        </p:spPr>
      </p:pic>
      <p:pic>
        <p:nvPicPr>
          <p:cNvPr id="277" name="Google Shape;277;g155a78386a2_6_165" descr="MySQL logo and symbol, meaning, history,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57192" y="4913550"/>
            <a:ext cx="2070054" cy="1290139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00" ky="145000" algn="tl" rotWithShape="0">
              <a:srgbClr val="000000">
                <a:alpha val="29803"/>
              </a:srgbClr>
            </a:outerShdw>
          </a:effectLst>
        </p:spPr>
      </p:pic>
      <p:pic>
        <p:nvPicPr>
          <p:cNvPr id="278" name="Google Shape;278;g155a78386a2_6_165" descr="11 Best Oracle SQL Developer Alternatives - Reviews, Features, Pros &amp; Cons  - Alternative.m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187" y="1602049"/>
            <a:ext cx="1928431" cy="1928431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00" ky="145000" algn="tl" rotWithShape="0">
              <a:srgbClr val="000000">
                <a:alpha val="29803"/>
              </a:srgbClr>
            </a:outerShdw>
          </a:effectLst>
        </p:spPr>
      </p:pic>
      <p:pic>
        <p:nvPicPr>
          <p:cNvPr id="279" name="Google Shape;279;g155a78386a2_6_165" descr="Integrating Elasticsearch and Oracle Data: Easy Steps - Learn | Hev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02255" y="625683"/>
            <a:ext cx="4854937" cy="2626441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00" ky="145000" algn="tl" rotWithShape="0">
              <a:srgbClr val="000000">
                <a:alpha val="29803"/>
              </a:srgbClr>
            </a:outerShdw>
          </a:effectLst>
        </p:spPr>
      </p:pic>
      <p:pic>
        <p:nvPicPr>
          <p:cNvPr id="280" name="Google Shape;280;g155a78386a2_6_165" descr="Microsoft Access - Wikipedi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1730" y="4954686"/>
            <a:ext cx="1547931" cy="1513836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00" ky="145000" algn="tl" rotWithShape="0">
              <a:srgbClr val="000000">
                <a:alpha val="29803"/>
              </a:srgbClr>
            </a:outerShdw>
          </a:effectLst>
        </p:spPr>
      </p:pic>
      <p:cxnSp>
        <p:nvCxnSpPr>
          <p:cNvPr id="281" name="Google Shape;281;g155a78386a2_6_165"/>
          <p:cNvCxnSpPr/>
          <p:nvPr/>
        </p:nvCxnSpPr>
        <p:spPr>
          <a:xfrm rot="10800000">
            <a:off x="2667000" y="5711604"/>
            <a:ext cx="114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2" name="Google Shape;282;g155a78386a2_6_165"/>
          <p:cNvSpPr txBox="1"/>
          <p:nvPr/>
        </p:nvSpPr>
        <p:spPr>
          <a:xfrm flipH="1">
            <a:off x="3810000" y="5388438"/>
            <a:ext cx="13498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Design database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900</Words>
  <Application>Microsoft Office PowerPoint</Application>
  <PresentationFormat>Widescreen</PresentationFormat>
  <Paragraphs>85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Inter</vt:lpstr>
      <vt:lpstr>Lucida Sans</vt:lpstr>
      <vt:lpstr>Calibri</vt:lpstr>
      <vt:lpstr>DM Sans</vt:lpstr>
      <vt:lpstr>Arial</vt:lpstr>
      <vt:lpstr>Lato</vt:lpstr>
      <vt:lpstr>Office Theme</vt:lpstr>
      <vt:lpstr>Office Theme</vt:lpstr>
      <vt:lpstr>Office Theme</vt:lpstr>
      <vt:lpstr>Climate Change: The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Change: The Solution</dc:title>
  <dc:creator>Adam LeBlanc</dc:creator>
  <cp:lastModifiedBy>Aditi Bhujbal</cp:lastModifiedBy>
  <cp:revision>2</cp:revision>
  <dcterms:created xsi:type="dcterms:W3CDTF">2022-09-14T08:20:21Z</dcterms:created>
  <dcterms:modified xsi:type="dcterms:W3CDTF">2022-09-17T03:20:21Z</dcterms:modified>
</cp:coreProperties>
</file>